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338" r:id="rId6"/>
    <p:sldId id="257" r:id="rId7"/>
    <p:sldId id="339" r:id="rId8"/>
    <p:sldId id="259" r:id="rId9"/>
    <p:sldId id="272" r:id="rId10"/>
    <p:sldId id="273" r:id="rId11"/>
    <p:sldId id="266" r:id="rId12"/>
    <p:sldId id="263" r:id="rId13"/>
    <p:sldId id="340" r:id="rId14"/>
    <p:sldId id="265" r:id="rId15"/>
    <p:sldId id="258" r:id="rId16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952E"/>
    <a:srgbClr val="529DBA"/>
    <a:srgbClr val="34849B"/>
    <a:srgbClr val="729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46" autoAdjust="0"/>
    <p:restoredTop sz="86406"/>
  </p:normalViewPr>
  <p:slideViewPr>
    <p:cSldViewPr snapToGrid="0">
      <p:cViewPr varScale="1">
        <p:scale>
          <a:sx n="95" d="100"/>
          <a:sy n="95" d="100"/>
        </p:scale>
        <p:origin x="96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8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154E5-744F-B944-B3AD-CA4CFE4B0872}" type="datetimeFigureOut">
              <a:rPr lang="en-SI" smtClean="0"/>
              <a:t>22/04/2026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D881A-738F-2C4B-9195-2FF51AEABD61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1078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002225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3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24350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D881A-738F-2C4B-9195-2FF51AEABD61}" type="slidenum">
              <a:rPr kumimoji="0" lang="en-S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S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561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D881A-738F-2C4B-9195-2FF51AEABD61}" type="slidenum">
              <a:rPr kumimoji="0" lang="en-S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S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28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D881A-738F-2C4B-9195-2FF51AEABD61}" type="slidenum">
              <a:rPr kumimoji="0" lang="en-S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S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170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8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509957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9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797401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11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712207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12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30779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42A219-5962-4012-9F43-4FF7586FEC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4C205B-ADB9-011D-2762-9019B1911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471" y="1322719"/>
            <a:ext cx="9144000" cy="2387600"/>
          </a:xfrm>
        </p:spPr>
        <p:txBody>
          <a:bodyPr lIns="0" tIns="0" rIns="0" bIns="0" anchor="b">
            <a:normAutofit/>
          </a:bodyPr>
          <a:lstStyle>
            <a:lvl1pPr algn="l">
              <a:defRPr sz="4400" b="1">
                <a:solidFill>
                  <a:srgbClr val="34849B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D9B95F-65FE-4E22-9DBA-D94F273A0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471" y="3802394"/>
            <a:ext cx="9144000" cy="1655762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06E14-17A0-98B2-293C-595E1B7A5C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9471" y="5093446"/>
            <a:ext cx="2743200" cy="365125"/>
          </a:xfrm>
        </p:spPr>
        <p:txBody>
          <a:bodyPr lIns="0" tIns="0" rIns="0" bIns="0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8D0239B-083F-4239-9EEC-46C6545CEC43}"/>
              </a:ext>
            </a:extLst>
          </p:cNvPr>
          <p:cNvSpPr txBox="1">
            <a:spLocks/>
          </p:cNvSpPr>
          <p:nvPr userDrawn="1"/>
        </p:nvSpPr>
        <p:spPr>
          <a:xfrm>
            <a:off x="942113" y="6367779"/>
            <a:ext cx="10479498" cy="829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Projekt KRPAN - Krepitev Raziskovalne Podpore in Aktivnosti za Napredek na evropskih raziskovalnih projektih sofinancirata Republika Slovenija, Ministrstvo visoko šolstvo, znanost in inovacije ter Evropska unija – </a:t>
            </a:r>
            <a:r>
              <a:rPr kumimoji="0" lang="sl-SI" altLang="sl-SI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NextGenerationEU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.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endParaRPr kumimoji="0" lang="sl-SI" altLang="sl-SI" sz="1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4102B1-419D-4C35-BE89-50076363972D}"/>
              </a:ext>
            </a:extLst>
          </p:cNvPr>
          <p:cNvSpPr/>
          <p:nvPr userDrawn="1"/>
        </p:nvSpPr>
        <p:spPr>
          <a:xfrm>
            <a:off x="998867" y="5432697"/>
            <a:ext cx="10194266" cy="64800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0A717-5FC0-49C9-B2C1-C93E82E41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7708" y="5608619"/>
            <a:ext cx="10136584" cy="73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8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49D84-2208-4964-BD14-BE86332B9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A0F583-BE8F-2C19-8F8D-B3F8D7387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CA021-6A7E-89DE-1F99-A1F6DBDC0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59A9A-7023-FCA7-F0BC-1653645CA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0F956-BD79-2A36-2ECA-F20495025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21680-927E-C7E0-7630-8389E644E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A1D2F9-3F4A-4E2F-B737-7CF1DD03491D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2839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441DB93-2D4E-412D-8933-BBE12B73B1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8FAE65-89F8-ECD1-63E3-F0D760A73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4627B-0CFD-72EE-BBAC-8A114D8EA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78B7C0-444C-73D0-6536-B4246DBD7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9E5B3-A5CE-7D54-6071-3D91FBFBB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017B9-5257-41CB-B6C2-FE2D27A70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35D7D-A4B6-3226-F13A-4DD1241F5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C779E2-083F-4FBC-B8A5-293535A15233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889955-2499-49EC-AB2A-AE502A291E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1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2C51D25-843D-4E37-888A-6EAA4E2A70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D43A8-D60B-1CF8-F2F4-B2F13FDE8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0BF366-CB52-A336-906A-F48E5FA81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F664CA-B2CE-2659-FD81-6434F8585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383AF-1363-B66A-7E93-ACEBE002FF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EF1C10-E3F4-7AD9-7C22-BAE6E21DC4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2A1049-415C-41B8-E2EF-7405FBA29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8A3CE8-0134-7EEF-DA2B-8CA541392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5BCC17-2CA2-40D7-3903-44C68C4D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35139-F068-4886-9566-1AFCC2FF6C22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1909F06-6008-49C9-8166-58DFB04C2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63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058C88-D692-4B1E-8392-0C1D6E4670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0F763-D5F8-91B7-5361-DD697BE58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C8F71F-838D-8117-7303-4ADF4B382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22/04/2026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B3180-8AEA-F077-3330-9BCC19AB2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CDBF33-F9C4-00DA-17DA-A61F4DF4D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DDE641-9C2F-4900-B843-623BB1E514C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7716DF-0F2F-4E34-BC0B-A9CD69A81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02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3208CC-CD91-4EFC-B87D-AE2CA039BA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8EEDB5-6D32-76C6-4383-97E58BBA1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22/04/2026</a:t>
            </a:fld>
            <a:endParaRPr lang="en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68FE94-C426-FBEC-E937-52A7F308F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A4BC1-0934-B5AA-E8F5-2D0FA85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A0EE8E-E1EC-43A9-99E9-D0920F75D7B4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669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0A4109-CC94-48B5-853E-8BF13A6E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6A62F2D-66C0-4FA3-9F21-169C0AC38B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4126"/>
            <a:ext cx="5157787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842DD8E-9DD3-4B2E-9DC4-E610C7F98C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724126"/>
            <a:ext cx="5183188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33593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770DA57-DB02-4D75-8309-8345CB61C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6F445-A7DB-321C-D8B0-416DC3589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ACD4B-48A8-479E-0423-38CA42D06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1C01E-5351-6118-9710-71E04256A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48AA2-759F-04C4-7BB2-370F5506A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8E4089-469B-5208-4C77-182A8696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50C292-8434-458B-9AE5-55792C3FCADF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669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DB7E5E-3B88-4608-8CF6-1CCAB08D5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03348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08C476-6546-4FB1-8AD0-D2346DF01A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721ADC-01F8-5BD2-CE23-09327115A7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587BA-B38E-1A7E-A4FA-821C4EF0B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627E9-B315-CB2C-BFC1-1BDB91067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22/04/2026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EC951-DF80-9DEA-D7FC-5162FF834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CE791E-47CE-2A79-CC7B-A9DC69AE2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6554F6-0FFB-466A-8308-A6FA8F789666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223E5AA-5685-4431-BC45-4D6B39479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00721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08C476-6546-4FB1-8AD0-D2346DF01A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45C1B89D-9A90-449F-A46F-B53544022282}"/>
              </a:ext>
            </a:extLst>
          </p:cNvPr>
          <p:cNvSpPr txBox="1">
            <a:spLocks/>
          </p:cNvSpPr>
          <p:nvPr userDrawn="1"/>
        </p:nvSpPr>
        <p:spPr>
          <a:xfrm>
            <a:off x="942113" y="6367779"/>
            <a:ext cx="10479498" cy="829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Projekt KRPAN - Krepitev Raziskovalne Podpore in Aktivnosti za Napredek na evropskih raziskovalnih projektih sofinancirata Republika Slovenija, Ministrstvo visoko šolstvo, znanost in inovacije ter Evropska unija – </a:t>
            </a:r>
            <a:r>
              <a:rPr kumimoji="0" lang="sl-SI" altLang="sl-SI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NextGenerationEU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.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endParaRPr kumimoji="0" lang="sl-SI" altLang="sl-SI" sz="1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776FD4-A8D0-40D1-91B4-8742BC2457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7708" y="5608619"/>
            <a:ext cx="10136584" cy="73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41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9A0A0-0DE3-68DF-258A-768056772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25B27-2CDC-1B80-2AA9-A564BCC95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D6B0D-DB82-6357-6903-A72EEC78E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22/04/2026</a:t>
            </a:fld>
            <a:endParaRPr lang="en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5F5E1-CF63-12C6-6141-7F7770E0C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5F4E3-AE31-3FED-5B9C-53FA7A9349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7445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SI" sz="3600" b="1" kern="1200" dirty="0">
          <a:solidFill>
            <a:srgbClr val="34849B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29DBA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22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jpe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77F2ED47-AF4A-41EB-BF01-35C319D377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471" y="1861806"/>
            <a:ext cx="9144000" cy="2387600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600" dirty="0">
                <a:solidFill>
                  <a:srgbClr val="242424"/>
                </a:solidFill>
                <a:effectLst/>
              </a:rPr>
              <a:t>MSCA </a:t>
            </a:r>
            <a:r>
              <a:rPr lang="en-US" sz="3600" dirty="0">
                <a:solidFill>
                  <a:srgbClr val="7030A0"/>
                </a:solidFill>
              </a:rPr>
              <a:t>P</a:t>
            </a:r>
            <a:r>
              <a:rPr lang="en-US" sz="3600" dirty="0">
                <a:solidFill>
                  <a:srgbClr val="7030A0"/>
                </a:solidFill>
                <a:effectLst/>
              </a:rPr>
              <a:t>roposal Writing</a:t>
            </a:r>
            <a:r>
              <a:rPr lang="en-US" sz="3600" dirty="0">
                <a:solidFill>
                  <a:srgbClr val="242424"/>
                </a:solidFill>
                <a:effectLst/>
              </a:rPr>
              <a:t>, </a:t>
            </a:r>
            <a:r>
              <a:rPr lang="en-US" sz="3600" dirty="0">
                <a:solidFill>
                  <a:srgbClr val="529DBA"/>
                </a:solidFill>
              </a:rPr>
              <a:t>E</a:t>
            </a:r>
            <a:r>
              <a:rPr lang="en-US" sz="3600" dirty="0">
                <a:solidFill>
                  <a:srgbClr val="529DBA"/>
                </a:solidFill>
                <a:effectLst/>
              </a:rPr>
              <a:t>valuation</a:t>
            </a:r>
            <a:r>
              <a:rPr lang="en-US" sz="3600" dirty="0">
                <a:solidFill>
                  <a:srgbClr val="242424"/>
                </a:solidFill>
                <a:effectLst/>
              </a:rPr>
              <a:t>, and </a:t>
            </a:r>
            <a:r>
              <a:rPr lang="en-US" sz="3600" dirty="0">
                <a:solidFill>
                  <a:srgbClr val="0070C0"/>
                </a:solidFill>
              </a:rPr>
              <a:t>P</a:t>
            </a:r>
            <a:r>
              <a:rPr lang="en-US" sz="3600" dirty="0">
                <a:solidFill>
                  <a:srgbClr val="0070C0"/>
                </a:solidFill>
                <a:effectLst/>
              </a:rPr>
              <a:t>roject Implementation</a:t>
            </a:r>
            <a:r>
              <a:rPr lang="en-US" sz="3600" dirty="0">
                <a:solidFill>
                  <a:srgbClr val="242424"/>
                </a:solidFill>
                <a:effectLst/>
              </a:rPr>
              <a:t>: A Personal </a:t>
            </a:r>
            <a:r>
              <a:rPr lang="en-US" sz="3600" dirty="0">
                <a:solidFill>
                  <a:srgbClr val="242424"/>
                </a:solidFill>
              </a:rPr>
              <a:t>P</a:t>
            </a:r>
            <a:r>
              <a:rPr lang="en-US" sz="3600" dirty="0">
                <a:solidFill>
                  <a:srgbClr val="242424"/>
                </a:solidFill>
                <a:effectLst/>
              </a:rPr>
              <a:t>erspective from the </a:t>
            </a:r>
            <a:r>
              <a:rPr lang="en-US" sz="3600" dirty="0" err="1">
                <a:solidFill>
                  <a:srgbClr val="00B050"/>
                </a:solidFill>
                <a:effectLst/>
              </a:rPr>
              <a:t>By</a:t>
            </a:r>
            <a:r>
              <a:rPr lang="en-US" sz="3600" dirty="0" err="1">
                <a:solidFill>
                  <a:schemeClr val="accent3">
                    <a:lumMod val="50000"/>
                  </a:schemeClr>
                </a:solidFill>
                <a:effectLst/>
              </a:rPr>
              <a:t>New</a:t>
            </a:r>
            <a:r>
              <a:rPr lang="en-US" sz="3600" dirty="0" err="1">
                <a:solidFill>
                  <a:schemeClr val="accent3">
                    <a:lumMod val="75000"/>
                  </a:schemeClr>
                </a:solidFill>
                <a:effectLst/>
              </a:rPr>
              <a:t>Bioactive</a:t>
            </a:r>
            <a:r>
              <a:rPr lang="en-US" sz="3600" dirty="0">
                <a:solidFill>
                  <a:schemeClr val="accent3">
                    <a:lumMod val="75000"/>
                  </a:schemeClr>
                </a:solidFill>
                <a:effectLst/>
              </a:rPr>
              <a:t> </a:t>
            </a:r>
            <a:r>
              <a:rPr lang="en-US" sz="3600" dirty="0">
                <a:solidFill>
                  <a:srgbClr val="000000"/>
                </a:solidFill>
                <a:effectLst/>
              </a:rPr>
              <a:t>Project</a:t>
            </a:r>
            <a:endParaRPr kumimoji="0" lang="sl-SI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ubtitle 16">
            <a:extLst>
              <a:ext uri="{FF2B5EF4-FFF2-40B4-BE49-F238E27FC236}">
                <a16:creationId xmlns:a16="http://schemas.microsoft.com/office/drawing/2014/main" id="{5E7BEA7B-2B67-4DF3-8871-32095D0940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sl-SI" dirty="0"/>
          </a:p>
          <a:p>
            <a:pPr algn="ctr"/>
            <a:endParaRPr lang="sl-SI" dirty="0"/>
          </a:p>
          <a:p>
            <a:pPr algn="ctr"/>
            <a:r>
              <a:rPr lang="en-US" sz="1600" dirty="0"/>
              <a:t>Ana </a:t>
            </a:r>
            <a:r>
              <a:rPr lang="en-US" sz="1600" dirty="0" err="1"/>
              <a:t>Miklavčič</a:t>
            </a:r>
            <a:r>
              <a:rPr lang="en-US" sz="1600" dirty="0"/>
              <a:t> </a:t>
            </a:r>
            <a:r>
              <a:rPr lang="en-US" sz="1600" dirty="0" err="1"/>
              <a:t>Višnjevec</a:t>
            </a:r>
            <a:r>
              <a:rPr lang="sl-SI" sz="1600" dirty="0"/>
              <a:t> </a:t>
            </a:r>
            <a:endParaRPr lang="sl-SI" sz="1600" b="1" kern="0" dirty="0">
              <a:solidFill>
                <a:srgbClr val="529DBA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E932C-663D-4E3E-BE2A-0DCFBAB01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70" y="57750"/>
            <a:ext cx="2589360" cy="129468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DEB681F6-3B1F-4C55-9F5F-A33B4F6EA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71" y="5662935"/>
            <a:ext cx="2943995" cy="620729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11034EF-740F-4D0E-B55E-DAFE4C50C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06" y="5714688"/>
            <a:ext cx="2789345" cy="517222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D4D5A11-DFA9-4BDC-8590-7A2E3D5124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73" y="5637218"/>
            <a:ext cx="2301979" cy="594692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95DA9F94-8DE4-47DF-A776-60B52E931542}"/>
              </a:ext>
            </a:extLst>
          </p:cNvPr>
          <p:cNvSpPr txBox="1"/>
          <p:nvPr/>
        </p:nvSpPr>
        <p:spPr>
          <a:xfrm>
            <a:off x="1019471" y="6379211"/>
            <a:ext cx="103462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The event is organised within the framework of the project KRPAN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 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Strengthening Research Support and Activities for Progress in European Research Projects, co-funded by the Republic of Slovenia, the Ministry of Higher Education, Science and Innovation, and the European Union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 </a:t>
            </a:r>
            <a:r>
              <a:rPr lang="en-GB" sz="1200" dirty="0" err="1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NextGenerationEU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.</a:t>
            </a:r>
            <a:endParaRPr lang="sl-SI" sz="1200" dirty="0"/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25C63596-D108-43B8-A1EB-987B047941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012BF7-260A-4884-AE1F-9F05FB91AB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45326" y="359539"/>
            <a:ext cx="1414104" cy="74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26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06D61-9B91-4D62-A079-D5C65FEB0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608"/>
            <a:ext cx="10515600" cy="1325563"/>
          </a:xfrm>
        </p:spPr>
        <p:txBody>
          <a:bodyPr/>
          <a:lstStyle/>
          <a:p>
            <a:r>
              <a:rPr lang="en-US" dirty="0"/>
              <a:t>Lessons Learned (What I Wish I Knew)</a:t>
            </a:r>
            <a:br>
              <a:rPr lang="en-US" dirty="0"/>
            </a:br>
            <a:r>
              <a:rPr lang="en-US" dirty="0"/>
              <a:t> 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A4B22-F42E-4FAF-AA76-3E43E61AEC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74843"/>
            <a:ext cx="6986954" cy="468754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/>
              <a:t>👩‍🔬 </a:t>
            </a:r>
            <a:r>
              <a:rPr lang="en-US" sz="3200" b="1" dirty="0"/>
              <a:t>Choose the right supervisor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Find someone who </a:t>
            </a:r>
            <a:r>
              <a:rPr lang="en-US" b="1" dirty="0"/>
              <a:t>has time to support you.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Regular </a:t>
            </a:r>
            <a:r>
              <a:rPr lang="en-US" b="1" dirty="0"/>
              <a:t>feedback is crucial for success.</a:t>
            </a:r>
          </a:p>
          <a:p>
            <a:pPr marL="0" indent="0">
              <a:buNone/>
            </a:pPr>
            <a:endParaRPr lang="en-US" sz="700" b="1" dirty="0"/>
          </a:p>
          <a:p>
            <a:pPr marL="0" indent="0">
              <a:buNone/>
            </a:pPr>
            <a:r>
              <a:rPr lang="en-US" b="1" dirty="0"/>
              <a:t>🗓️ </a:t>
            </a:r>
            <a:r>
              <a:rPr lang="en-US" sz="3200" b="1" dirty="0"/>
              <a:t>Start early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Plan your application </a:t>
            </a:r>
            <a:r>
              <a:rPr lang="en-US" b="1" dirty="0"/>
              <a:t>at least 1 year in advance.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Give yourself time to </a:t>
            </a:r>
            <a:r>
              <a:rPr lang="en-US" b="1" dirty="0"/>
              <a:t>develop and refine your idea.</a:t>
            </a:r>
          </a:p>
          <a:p>
            <a:pPr marL="0" indent="0">
              <a:buNone/>
            </a:pPr>
            <a:endParaRPr lang="en-US" sz="1300" dirty="0"/>
          </a:p>
          <a:p>
            <a:pPr marL="0" indent="0">
              <a:buNone/>
            </a:pPr>
            <a:r>
              <a:rPr lang="en-US" b="1" dirty="0"/>
              <a:t>📚 </a:t>
            </a:r>
            <a:r>
              <a:rPr lang="en-US" sz="3200" b="1" dirty="0"/>
              <a:t>Learn from others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Read the </a:t>
            </a:r>
            <a:r>
              <a:rPr lang="en-US" b="1" dirty="0"/>
              <a:t>MSCA call carefully.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Study </a:t>
            </a:r>
            <a:r>
              <a:rPr lang="en-US" b="1" dirty="0"/>
              <a:t>successful MSCA proposals.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Attend </a:t>
            </a:r>
            <a:r>
              <a:rPr lang="en-US" b="1" dirty="0"/>
              <a:t>trainings and workshops.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🤝 </a:t>
            </a:r>
            <a:r>
              <a:rPr lang="en-US" sz="3200" b="1" dirty="0"/>
              <a:t>Use available support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Contact your </a:t>
            </a:r>
            <a:r>
              <a:rPr lang="en-US" b="1" dirty="0"/>
              <a:t>National Contact Point (NCP).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Ask others to </a:t>
            </a:r>
            <a:r>
              <a:rPr lang="en-US" b="1" dirty="0"/>
              <a:t>review your proposal before submission.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it-IT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36501-3156-4CE8-8D73-1E9038B6CF9B}"/>
              </a:ext>
            </a:extLst>
          </p:cNvPr>
          <p:cNvSpPr txBox="1"/>
          <p:nvPr/>
        </p:nvSpPr>
        <p:spPr>
          <a:xfrm>
            <a:off x="838200" y="5899638"/>
            <a:ext cx="10591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</a:rPr>
              <a:t>MSCA is demanding, but with the right preparation and support, it is absolutely achievable.</a:t>
            </a:r>
            <a:endParaRPr lang="it-IT" i="1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0DACCA-BD50-44F6-927E-DC5C62AF2B46}"/>
              </a:ext>
            </a:extLst>
          </p:cNvPr>
          <p:cNvSpPr txBox="1"/>
          <p:nvPr/>
        </p:nvSpPr>
        <p:spPr>
          <a:xfrm>
            <a:off x="6987687" y="1941288"/>
            <a:ext cx="4442313" cy="1477328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⚖️ Work–life balance </a:t>
            </a:r>
          </a:p>
          <a:p>
            <a:r>
              <a:rPr lang="en-US" dirty="0">
                <a:solidFill>
                  <a:srgbClr val="000000"/>
                </a:solidFill>
              </a:rPr>
              <a:t>I was afraid of not having time for family.</a:t>
            </a:r>
          </a:p>
          <a:p>
            <a:r>
              <a:rPr lang="en-US" dirty="0"/>
              <a:t>👉 In reality:</a:t>
            </a:r>
          </a:p>
          <a:p>
            <a:r>
              <a:rPr lang="en-US" dirty="0">
                <a:solidFill>
                  <a:srgbClr val="000000"/>
                </a:solidFill>
              </a:rPr>
              <a:t>I had a good balance and even more flexibility.</a:t>
            </a:r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20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CD7F729-412B-46A3-B493-F340FC529AC4}"/>
              </a:ext>
            </a:extLst>
          </p:cNvPr>
          <p:cNvSpPr txBox="1"/>
          <p:nvPr/>
        </p:nvSpPr>
        <p:spPr>
          <a:xfrm>
            <a:off x="403334" y="1570190"/>
            <a:ext cx="11231318" cy="618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 algn="ctr">
              <a:lnSpc>
                <a:spcPct val="150000"/>
              </a:lnSpc>
              <a:buClr>
                <a:srgbClr val="529DBA"/>
              </a:buClr>
            </a:pPr>
            <a:r>
              <a:rPr lang="en-GB" sz="2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your attention!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2952BC9-D92C-4F07-AB49-988A0047C1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71" y="5662935"/>
            <a:ext cx="2943995" cy="62072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C1AE4CB-8764-4C20-94AF-B818229EDD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06" y="5714688"/>
            <a:ext cx="2789345" cy="517222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E1BEAA0-9AC1-4CDC-B8A2-17A0FF0D06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73" y="5637218"/>
            <a:ext cx="2301979" cy="594692"/>
          </a:xfrm>
          <a:prstGeom prst="rect">
            <a:avLst/>
          </a:prstGeom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9EAEBC80-3C89-487F-A45A-68B4ADC93E60}"/>
              </a:ext>
            </a:extLst>
          </p:cNvPr>
          <p:cNvSpPr txBox="1"/>
          <p:nvPr/>
        </p:nvSpPr>
        <p:spPr>
          <a:xfrm>
            <a:off x="1019471" y="6379211"/>
            <a:ext cx="103462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The event is organised within the framework of the project KRPAN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 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Strengthening Research Support and Activities for Progress in European Research Projects, co-funded by the Republic of Slovenia, the Ministry of Higher Education, Science and Innovation, and the European Union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 </a:t>
            </a:r>
            <a:r>
              <a:rPr lang="en-GB" sz="1200" dirty="0" err="1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NextGenerationEU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.</a:t>
            </a:r>
            <a:endParaRPr lang="sl-SI" sz="12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5BB78450-1D75-4B89-8A09-B8FDC6A74B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570" y="57750"/>
            <a:ext cx="2589360" cy="129468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CA6EB8B-5398-4DDF-9FF8-F20CEE7C17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7DD1E69-E17F-43F9-A2A0-B00CCAA63C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0245" y="2505930"/>
            <a:ext cx="4309353" cy="21908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ADCD24-372A-46D7-AA56-F8FE10D1F5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9598" y="2505930"/>
            <a:ext cx="1662221" cy="21908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85C6C1-2F44-463A-A413-FC2785978F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1819" y="2510335"/>
            <a:ext cx="2493336" cy="218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03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EC8C580-EC93-470E-9D09-BDA6B1F59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70" y="48123"/>
            <a:ext cx="2627865" cy="1313933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E4983BF-BB17-44CA-8B2D-6B0C32F611A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sl-SI" dirty="0">
              <a:solidFill>
                <a:srgbClr val="529DBA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sl-SI" sz="2000" dirty="0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08443601-3DBF-471E-A4F1-964377F16EB9}"/>
              </a:ext>
            </a:extLst>
          </p:cNvPr>
          <p:cNvSpPr>
            <a:spLocks noChangeAspect="1"/>
          </p:cNvSpPr>
          <p:nvPr/>
        </p:nvSpPr>
        <p:spPr>
          <a:xfrm>
            <a:off x="4693046" y="2270925"/>
            <a:ext cx="2805908" cy="2316149"/>
          </a:xfrm>
          <a:custGeom>
            <a:avLst/>
            <a:gdLst/>
            <a:ahLst/>
            <a:cxnLst/>
            <a:rect l="l" t="t" r="r" b="b"/>
            <a:pathLst>
              <a:path w="5238750" h="4324350">
                <a:moveTo>
                  <a:pt x="0" y="0"/>
                </a:moveTo>
                <a:lnTo>
                  <a:pt x="5238750" y="0"/>
                </a:lnTo>
                <a:lnTo>
                  <a:pt x="5238750" y="4324350"/>
                </a:lnTo>
                <a:lnTo>
                  <a:pt x="0" y="43243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54" r="-54"/>
            </a:stretch>
          </a:blipFill>
        </p:spPr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60A6080-91A6-4823-A437-F2B7559D33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7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EB2A8-1852-498F-8B1B-DD9F57AC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E6E90DC-349B-47BF-BE45-D77363DB1E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15107" y="1541930"/>
            <a:ext cx="9026770" cy="395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My path to MSCA: The </a:t>
            </a:r>
            <a:r>
              <a:rPr kumimoji="0" lang="en-US" altLang="en-SI" sz="2800" b="0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By</a:t>
            </a:r>
            <a:r>
              <a:rPr kumimoji="0" lang="en-US" altLang="en-SI" sz="2800" b="0" i="0" u="none" strike="noStrike" cap="none" normalizeH="0" baseline="0" dirty="0" err="1">
                <a:ln>
                  <a:noFill/>
                </a:ln>
                <a:solidFill>
                  <a:srgbClr val="92D050"/>
                </a:solidFill>
                <a:effectLst/>
                <a:latin typeface="Arial" panose="020B0604020202020204" pitchFamily="34" charset="0"/>
              </a:rPr>
              <a:t>New</a:t>
            </a:r>
            <a:r>
              <a:rPr kumimoji="0" lang="en-US" altLang="en-SI" sz="2800" b="0" i="0" u="none" strike="noStrike" cap="none" normalizeH="0" baseline="0" dirty="0" err="1">
                <a:ln>
                  <a:noFill/>
                </a:ln>
                <a:solidFill>
                  <a:schemeClr val="accent6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Bioactive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story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SI" sz="1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Building the proposal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What really matters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SI" sz="1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Inside the evaluation </a:t>
            </a:r>
            <a:r>
              <a:rPr lang="en-US" altLang="en-SI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p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rocess </a:t>
            </a:r>
            <a:endParaRPr lang="en-US" altLang="en-SI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SI" sz="1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Turning the proposal into 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a real project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SI" sz="1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Key lessons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learned</a:t>
            </a: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(what I wish I knew) </a:t>
            </a:r>
            <a:endParaRPr lang="en-US" altLang="en-SI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SI" sz="1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SI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Discussion </a:t>
            </a:r>
          </a:p>
        </p:txBody>
      </p:sp>
    </p:spTree>
    <p:extLst>
      <p:ext uri="{BB962C8B-B14F-4D97-AF65-F5344CB8AC3E}">
        <p14:creationId xmlns:p14="http://schemas.microsoft.com/office/powerpoint/2010/main" val="1876092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708" y="193884"/>
            <a:ext cx="10477500" cy="993531"/>
          </a:xfrm>
        </p:spPr>
        <p:txBody>
          <a:bodyPr/>
          <a:lstStyle/>
          <a:p>
            <a:r>
              <a:rPr lang="en-US" dirty="0"/>
              <a:t>My Path to MSCA: The </a:t>
            </a:r>
            <a:r>
              <a:rPr lang="en-US" dirty="0" err="1">
                <a:solidFill>
                  <a:srgbClr val="00B050"/>
                </a:solidFill>
              </a:rPr>
              <a:t>By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</a:rPr>
              <a:t>New</a:t>
            </a:r>
            <a:r>
              <a:rPr lang="en-US" dirty="0" err="1"/>
              <a:t>Bioactive</a:t>
            </a:r>
            <a:r>
              <a:rPr lang="en-US" dirty="0"/>
              <a:t> Story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162" y="1503912"/>
            <a:ext cx="10328030" cy="4553987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September 2022:</a:t>
            </a:r>
            <a:r>
              <a:rPr lang="en-US" dirty="0"/>
              <a:t> Applied for MSCA with </a:t>
            </a:r>
            <a:r>
              <a:rPr lang="en-US" i="1" dirty="0"/>
              <a:t>University of Udine</a:t>
            </a:r>
            <a:r>
              <a:rPr lang="en-US" dirty="0"/>
              <a:t> in collaboration with </a:t>
            </a:r>
            <a:r>
              <a:rPr lang="en-US" i="1" dirty="0"/>
              <a:t>Marche Polytechnic University.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Outcome: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Score: </a:t>
            </a:r>
            <a:r>
              <a:rPr lang="en-US" b="1" dirty="0"/>
              <a:t>88.80 / 100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Awarded </a:t>
            </a:r>
            <a:r>
              <a:rPr lang="en-US" b="1" dirty="0"/>
              <a:t>Seal of Excellence.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Funded </a:t>
            </a:r>
            <a:r>
              <a:rPr lang="en-US" b="1" dirty="0"/>
              <a:t>by ARIS </a:t>
            </a:r>
            <a:r>
              <a:rPr lang="en-US" sz="1600" dirty="0"/>
              <a:t>under the Recovery and Resilience Plan.</a:t>
            </a:r>
          </a:p>
          <a:p>
            <a:pPr marL="45720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Why did I apply?</a:t>
            </a:r>
          </a:p>
          <a:p>
            <a:pPr marL="0" indent="0">
              <a:buNone/>
            </a:pPr>
            <a:r>
              <a:rPr lang="en-US" sz="1400" dirty="0"/>
              <a:t>I had a project idea I strongly believed in.</a:t>
            </a:r>
          </a:p>
          <a:p>
            <a:pPr marL="0" indent="0">
              <a:buNone/>
            </a:pPr>
            <a:r>
              <a:rPr lang="en-US" sz="1400" dirty="0"/>
              <a:t>I wanted to take the opportunity to build my own research project.</a:t>
            </a:r>
          </a:p>
          <a:p>
            <a:pPr marL="0" indent="0">
              <a:buNone/>
            </a:pPr>
            <a:r>
              <a:rPr lang="en-US" sz="2200" dirty="0"/>
              <a:t>How did I find a supervisor?</a:t>
            </a:r>
          </a:p>
          <a:p>
            <a:pPr marL="0" indent="0">
              <a:buNone/>
            </a:pPr>
            <a:r>
              <a:rPr lang="en-US" sz="1400" dirty="0"/>
              <a:t>Proactively contacted potential supervisors.</a:t>
            </a:r>
          </a:p>
          <a:p>
            <a:pPr marL="0" indent="0">
              <a:buNone/>
            </a:pPr>
            <a:r>
              <a:rPr lang="en-US" sz="1400" dirty="0"/>
              <a:t>Sent emails with a concise project idea.</a:t>
            </a:r>
          </a:p>
          <a:p>
            <a:endParaRPr lang="sl-SI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9E4C4A-8CEA-4EF6-A6D2-D60C9DF37D87}"/>
              </a:ext>
            </a:extLst>
          </p:cNvPr>
          <p:cNvSpPr txBox="1"/>
          <p:nvPr/>
        </p:nvSpPr>
        <p:spPr>
          <a:xfrm>
            <a:off x="943708" y="1002749"/>
            <a:ext cx="6097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This started </a:t>
            </a:r>
            <a:r>
              <a:rPr lang="en-US" b="1" dirty="0">
                <a:solidFill>
                  <a:srgbClr val="0070C0"/>
                </a:solidFill>
              </a:rPr>
              <a:t>from a simple idea </a:t>
            </a:r>
            <a:r>
              <a:rPr lang="en-US" dirty="0"/>
              <a:t>and a </a:t>
            </a:r>
            <a:r>
              <a:rPr lang="en-US" dirty="0">
                <a:solidFill>
                  <a:srgbClr val="7030A0"/>
                </a:solidFill>
              </a:rPr>
              <a:t>few emails</a:t>
            </a:r>
            <a:r>
              <a:rPr lang="en-US" dirty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8559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F308-2A3C-412E-88FA-2BAA6F91F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263" y="153192"/>
            <a:ext cx="10515600" cy="1325563"/>
          </a:xfr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Building the Proposal</a:t>
            </a: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What Really </a:t>
            </a:r>
            <a:r>
              <a:rPr lang="en-US" altLang="en-SI" sz="2800" b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0" lang="en-US" altLang="en-SI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atters</a:t>
            </a: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lang="it-IT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4CB29D-CEE1-4495-B5A9-5E2804A9A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2318" y="1584722"/>
            <a:ext cx="7239490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33954D-7655-4D3F-8439-0987CF59752B}"/>
              </a:ext>
            </a:extLst>
          </p:cNvPr>
          <p:cNvSpPr txBox="1"/>
          <p:nvPr/>
        </p:nvSpPr>
        <p:spPr>
          <a:xfrm>
            <a:off x="658641" y="1215390"/>
            <a:ext cx="11002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it’s not just about having a good idea. it’s about aligning your idea with what MSCA is actually looking for.</a:t>
            </a:r>
            <a:endParaRPr lang="it-IT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70364-6866-4501-A1DE-C847F79D26F7}"/>
              </a:ext>
            </a:extLst>
          </p:cNvPr>
          <p:cNvSpPr txBox="1"/>
          <p:nvPr/>
        </p:nvSpPr>
        <p:spPr>
          <a:xfrm>
            <a:off x="2587028" y="6186883"/>
            <a:ext cx="77520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Figure 1</a:t>
            </a:r>
            <a:r>
              <a:rPr lang="en-US" dirty="0">
                <a:solidFill>
                  <a:srgbClr val="000000"/>
                </a:solidFill>
              </a:rPr>
              <a:t>: One-page Word document sent to potential supervisors.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3B5D1FE-ADAB-424B-85DD-9ED383F6D2CB}"/>
              </a:ext>
            </a:extLst>
          </p:cNvPr>
          <p:cNvSpPr/>
          <p:nvPr/>
        </p:nvSpPr>
        <p:spPr>
          <a:xfrm>
            <a:off x="1571733" y="305162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DD79A2-40DF-4276-B060-9F38B6D1CE2C}"/>
              </a:ext>
            </a:extLst>
          </p:cNvPr>
          <p:cNvSpPr txBox="1"/>
          <p:nvPr/>
        </p:nvSpPr>
        <p:spPr>
          <a:xfrm>
            <a:off x="167440" y="2823426"/>
            <a:ext cx="15407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Key requirements of the call.</a:t>
            </a:r>
            <a:endParaRPr lang="it-IT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664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84212"/>
            <a:ext cx="10515600" cy="1325563"/>
          </a:xfr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Inside the Evaluation </a:t>
            </a:r>
            <a:r>
              <a:rPr lang="en-US" altLang="en-SI" sz="2800" b="0" dirty="0">
                <a:solidFill>
                  <a:srgbClr val="66952E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0" lang="en-US" altLang="en-SI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rocess</a:t>
            </a: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br>
              <a:rPr lang="en-GB" dirty="0">
                <a:solidFill>
                  <a:srgbClr val="242424"/>
                </a:solidFill>
              </a:rPr>
            </a:br>
            <a:r>
              <a:rPr lang="en-GB" dirty="0">
                <a:solidFill>
                  <a:srgbClr val="242424"/>
                </a:solidFill>
              </a:rPr>
              <a:t>S</a:t>
            </a:r>
            <a:r>
              <a:rPr lang="en-GB" b="1" dirty="0">
                <a:solidFill>
                  <a:srgbClr val="242424"/>
                </a:solidFill>
                <a:effectLst/>
              </a:rPr>
              <a:t>trengths of my proposal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011467"/>
            <a:ext cx="10821988" cy="4202074"/>
          </a:xfrm>
          <a:ln w="38100"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state of the art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well presented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proposal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</a:t>
            </a:r>
            <a:r>
              <a:rPr kumimoji="0" lang="en-US" sz="19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innovative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has the potential of generating a new food product from the fermentation of by-products of three Brassica vegetables.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</a:t>
            </a:r>
            <a:r>
              <a:rPr kumimoji="0" lang="en-US" sz="1900" b="1" i="0" u="sng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methodology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to be used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clearly described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proposal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</a:t>
            </a:r>
            <a:r>
              <a:rPr kumimoji="0" lang="en-US" sz="19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multidisciplinary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involving microbiology, analytical chemistry, molecular biology and sensory science.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gender dimension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clearly taken into account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for the sensory analysis.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66952E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open science practices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are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very well defined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sound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research supervisory teams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in the host and secondment institution are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very well established in the research field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training to be provided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by the host institution to improve the researcher's scientific, administrative, management skills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sound and relevant for this proposa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l.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transfer of knowledge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from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host to the researcher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convincing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researcher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possesses the skills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the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professional experience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to support the proposal.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academic and research background, involvement in different research activities, experience in the food industry and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publication record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are sound and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very relevant for the proposal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  <a:endParaRPr kumimoji="0" lang="sl-SI" sz="1900" b="0" i="0" u="none" strike="noStrike" kern="1200" cap="none" spc="0" normalizeH="0" baseline="0" noProof="0" dirty="0">
              <a:ln>
                <a:noFill/>
              </a:ln>
              <a:solidFill>
                <a:srgbClr val="E1F0D8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endParaRPr lang="sl-S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60621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29DB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SI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931CC2-923C-415C-86C6-B9B889082443}"/>
              </a:ext>
            </a:extLst>
          </p:cNvPr>
          <p:cNvSpPr txBox="1"/>
          <p:nvPr/>
        </p:nvSpPr>
        <p:spPr>
          <a:xfrm>
            <a:off x="836612" y="1485934"/>
            <a:ext cx="7594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1 – </a:t>
            </a:r>
            <a:r>
              <a:rPr kumimoji="0" lang="it-IT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Excellence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FreeSerif"/>
              </a:rPr>
              <a:t>(Threshold: 0/5.00 , Weight: 50.00%) 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FreeSerifBold"/>
              </a:rPr>
              <a:t>4.60 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 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34849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21997B-0040-4F8A-A8CE-50919A26D549}"/>
              </a:ext>
            </a:extLst>
          </p:cNvPr>
          <p:cNvSpPr txBox="1"/>
          <p:nvPr/>
        </p:nvSpPr>
        <p:spPr>
          <a:xfrm>
            <a:off x="836612" y="6244319"/>
            <a:ext cx="105883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</a:rPr>
              <a:t>Figure 2</a:t>
            </a:r>
            <a:r>
              <a:rPr lang="en-US" sz="1600" dirty="0">
                <a:solidFill>
                  <a:srgbClr val="000000"/>
                </a:solidFill>
              </a:rPr>
              <a:t>: Reviewer Comments Highlighting the Strengths of the Proposal (Criterion 1 – Excellence).</a:t>
            </a:r>
            <a:endParaRPr lang="en-GB" sz="16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5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397" y="287799"/>
            <a:ext cx="10515600" cy="1325563"/>
          </a:xfrm>
        </p:spPr>
        <p:txBody>
          <a:bodyPr>
            <a:normAutofit/>
          </a:bodyPr>
          <a:lstStyle/>
          <a:p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Inside the Evaluation </a:t>
            </a:r>
            <a:r>
              <a:rPr lang="en-US" altLang="en-SI" sz="2800" b="0" dirty="0">
                <a:solidFill>
                  <a:srgbClr val="66952E">
                    <a:lumMod val="75000"/>
                  </a:srgbClr>
                </a:solidFill>
                <a:latin typeface="Arial" panose="020B0604020202020204" pitchFamily="34" charset="0"/>
              </a:rPr>
              <a:t>P</a:t>
            </a:r>
            <a:r>
              <a:rPr kumimoji="0" lang="en-US" altLang="en-SI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rocess</a:t>
            </a: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b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Strengths of my proposal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104098"/>
            <a:ext cx="10751650" cy="3762274"/>
          </a:xfrm>
          <a:solidFill>
            <a:schemeClr val="bg1"/>
          </a:solidFill>
          <a:ln w="50800"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training activities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hands-on experience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to be provided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will support the career perspectives </a:t>
            </a:r>
            <a:r>
              <a: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of the researcher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in evolving in a higher-level position in academia with strong international research networking and connection with the food industry.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researcher has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clear plans to disseminate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proposal outcomes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through publication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in high impact scientific journals as well as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presentations at different conferences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plan for the communication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of the results to general public and the food industry through webpages, food magazines and social media platforms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appropriate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direct contact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with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targeted end users in the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food industry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planned and appropriate.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strategy of the management of intellectual property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foreseen protection measures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are well elaborated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scientific added value of the proposal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can be foreseen especially for in depth understanding of lactic acid bacteria fermentation associated with phenolic compounds and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glucosinolates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Char char="-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 societal impact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can be expected through the opportunity provided to apply sustainable methods to reduce and recycle vegetable by-products from the food industry and protect the environment.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E1F0D8">
                    <a:lumMod val="10000"/>
                  </a:srgbClr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 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rgbClr val="E1F0D8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endParaRPr lang="sl-S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60621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29DB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SI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931CC2-923C-415C-86C6-B9B889082443}"/>
              </a:ext>
            </a:extLst>
          </p:cNvPr>
          <p:cNvSpPr txBox="1"/>
          <p:nvPr/>
        </p:nvSpPr>
        <p:spPr>
          <a:xfrm>
            <a:off x="993149" y="163155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2 -Impact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34849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DCE94C-8A91-47E1-9B82-FB3CF0D76C56}"/>
              </a:ext>
            </a:extLst>
          </p:cNvPr>
          <p:cNvSpPr txBox="1"/>
          <p:nvPr/>
        </p:nvSpPr>
        <p:spPr>
          <a:xfrm>
            <a:off x="3048000" y="168819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FreeSerif"/>
              </a:rPr>
              <a:t>(Threshold: 0/5.00 , Weight: 30.00%)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FreeSerifBold"/>
              </a:rPr>
              <a:t>4.80 </a:t>
            </a:r>
            <a:endParaRPr lang="it-IT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BD510-4B8D-4B90-A0D8-58D30D9F9794}"/>
              </a:ext>
            </a:extLst>
          </p:cNvPr>
          <p:cNvSpPr txBox="1"/>
          <p:nvPr/>
        </p:nvSpPr>
        <p:spPr>
          <a:xfrm>
            <a:off x="838200" y="5974502"/>
            <a:ext cx="98532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Figure 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Reviewer Comments Highlighting the Strengths of the Proposal (Criterion 2 – Impact).</a:t>
            </a:r>
            <a:endParaRPr kumimoji="0" lang="en-GB" sz="16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657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812" y="224705"/>
            <a:ext cx="10515600" cy="1325563"/>
          </a:xfrm>
        </p:spPr>
        <p:txBody>
          <a:bodyPr>
            <a:normAutofit/>
          </a:bodyPr>
          <a:lstStyle/>
          <a:p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Inside the Evaluation </a:t>
            </a:r>
            <a:r>
              <a:rPr lang="en-US" altLang="en-SI" sz="2800" b="0" dirty="0">
                <a:solidFill>
                  <a:srgbClr val="66952E">
                    <a:lumMod val="75000"/>
                  </a:srgbClr>
                </a:solidFill>
                <a:latin typeface="Arial" panose="020B0604020202020204" pitchFamily="34" charset="0"/>
              </a:rPr>
              <a:t>P</a:t>
            </a:r>
            <a:r>
              <a:rPr kumimoji="0" lang="en-US" altLang="en-SI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rocess</a:t>
            </a:r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b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Strengths of my proposal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263629"/>
            <a:ext cx="10881946" cy="2166586"/>
          </a:xfrm>
          <a:ln w="508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deliverables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milestones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for each WP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are described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Gantt Chart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has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information required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</a:t>
            </a:r>
          </a:p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Monitoring of the activities is planned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for by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regular meetings with the supervisor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the advisory board. </a:t>
            </a:r>
            <a:endParaRPr lang="en-US" sz="2000" dirty="0">
              <a:solidFill>
                <a:srgbClr val="000000"/>
              </a:solidFill>
              <a:latin typeface="FreeSerifItalic"/>
            </a:endParaRPr>
          </a:p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main host and secondment institutions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have the appropriate infrastructure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and facilities to host the researcher.</a:t>
            </a:r>
            <a:endParaRPr lang="sl-SI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60621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29DB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SI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931CC2-923C-415C-86C6-B9B889082443}"/>
              </a:ext>
            </a:extLst>
          </p:cNvPr>
          <p:cNvSpPr txBox="1"/>
          <p:nvPr/>
        </p:nvSpPr>
        <p:spPr>
          <a:xfrm>
            <a:off x="975565" y="1642025"/>
            <a:ext cx="35591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tabLst/>
              <a:defRPr/>
            </a:pPr>
            <a:r>
              <a:rPr kumimoji="0" lang="en-GB" sz="2000" b="1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3 - implementation </a:t>
            </a:r>
            <a:endParaRPr kumimoji="0" lang="en-GB" sz="2000" b="0" i="0" u="none" strike="noStrike" kern="1200" cap="none" spc="0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FreeSerifBold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6D9AA9-F493-45AA-B692-B0E75CCE7B28}"/>
              </a:ext>
            </a:extLst>
          </p:cNvPr>
          <p:cNvSpPr txBox="1"/>
          <p:nvPr/>
        </p:nvSpPr>
        <p:spPr>
          <a:xfrm>
            <a:off x="4534694" y="1610975"/>
            <a:ext cx="6681741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1F0D8">
                    <a:lumMod val="10000"/>
                  </a:srgbClr>
                </a:solidFill>
                <a:effectLst/>
                <a:uLnTx/>
                <a:uFillTx/>
                <a:latin typeface="FreeSerif"/>
                <a:ea typeface="+mn-ea"/>
                <a:cs typeface="+mn-cs"/>
              </a:rPr>
              <a:t>Score: (Threshold: 0/5.00 , Weight: 20.00%)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1F0D8">
                    <a:lumMod val="10000"/>
                  </a:srgbClr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3.50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C576EC-3389-413D-BC47-ADEC6149895F}"/>
              </a:ext>
            </a:extLst>
          </p:cNvPr>
          <p:cNvSpPr txBox="1"/>
          <p:nvPr/>
        </p:nvSpPr>
        <p:spPr>
          <a:xfrm>
            <a:off x="838200" y="4513210"/>
            <a:ext cx="10500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Figure 4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Reviewer Comments Highlighting the Strengths of the Proposal (Criterion 3 – Implementation).</a:t>
            </a:r>
            <a:endParaRPr kumimoji="0" lang="en-GB" sz="16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611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C1F2A-BD86-4645-8BDE-2283FDABD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460" y="142961"/>
            <a:ext cx="10515600" cy="1325563"/>
          </a:xfrm>
        </p:spPr>
        <p:txBody>
          <a:bodyPr/>
          <a:lstStyle/>
          <a:p>
            <a:r>
              <a:rPr kumimoji="0" lang="en-US" altLang="en-SI" sz="2800" b="0" i="0" u="none" strike="noStrike" kern="1200" cap="none" spc="0" normalizeH="0" baseline="0" noProof="0" dirty="0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Inside the Evaluation </a:t>
            </a:r>
            <a:r>
              <a:rPr lang="en-US" altLang="en-SI" sz="2800" b="0" dirty="0">
                <a:solidFill>
                  <a:srgbClr val="66952E">
                    <a:lumMod val="75000"/>
                  </a:srgbClr>
                </a:solidFill>
                <a:latin typeface="Arial" panose="020B0604020202020204" pitchFamily="34" charset="0"/>
              </a:rPr>
              <a:t>P</a:t>
            </a:r>
            <a:r>
              <a:rPr kumimoji="0" lang="en-US" altLang="en-SI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66952E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rocess</a:t>
            </a:r>
            <a:br>
              <a:rPr lang="en-GB" dirty="0">
                <a:solidFill>
                  <a:srgbClr val="242424"/>
                </a:solidFill>
              </a:rPr>
            </a:br>
            <a:r>
              <a:rPr lang="en-GB" dirty="0">
                <a:solidFill>
                  <a:srgbClr val="242424"/>
                </a:solidFill>
              </a:rPr>
              <a:t>I</a:t>
            </a:r>
            <a:r>
              <a:rPr lang="en-GB" b="1" dirty="0">
                <a:solidFill>
                  <a:srgbClr val="242424"/>
                </a:solidFill>
                <a:effectLst/>
              </a:rPr>
              <a:t>dentified weaknesses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025AE-0B5A-46E9-A7B9-AABF27EBA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3460" y="1507154"/>
            <a:ext cx="5486227" cy="1275223"/>
          </a:xfrm>
          <a:ln w="50800"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1 – </a:t>
            </a:r>
            <a:r>
              <a:rPr kumimoji="0" lang="it-IT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Excellence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eeSerifItalic"/>
              <a:ea typeface="+mn-ea"/>
              <a:cs typeface="+mn-cs"/>
            </a:endParaRPr>
          </a:p>
          <a:p>
            <a:pPr algn="just"/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transfer of knowledge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from the researcher to the host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is limited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. The knowledge and expertise the researcher offers to transfer is already present at the host institution.</a:t>
            </a:r>
          </a:p>
          <a:p>
            <a:endParaRPr lang="sl-S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B9D63B-5BD6-4C13-9288-8FFC705721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1670" y="1497106"/>
            <a:ext cx="5786718" cy="4679857"/>
          </a:xfrm>
          <a:ln w="50800"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4849B"/>
              </a:buClr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3 - implementation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b="1" i="0" u="none" strike="noStrike" baseline="0" dirty="0">
                <a:solidFill>
                  <a:srgbClr val="66952E"/>
                </a:solidFill>
                <a:latin typeface="FreeSerifItalic"/>
              </a:rPr>
              <a:t>Resources are not sufficiently detailed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in the workplan, especially with regard to 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FreeSerifItalic"/>
              </a:rPr>
              <a:t>the lactic acid bacteria availability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, </a:t>
            </a:r>
            <a:r>
              <a:rPr lang="en-US" b="0" i="0" u="none" strike="noStrike" baseline="0" dirty="0">
                <a:solidFill>
                  <a:srgbClr val="0070C0"/>
                </a:solidFill>
                <a:latin typeface="FreeSerifItalic"/>
              </a:rPr>
              <a:t>the outsourcing of next-generation sequencing analysis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and the </a:t>
            </a:r>
            <a:r>
              <a:rPr lang="en-US" b="1" i="0" u="none" strike="noStrike" baseline="0" dirty="0">
                <a:solidFill>
                  <a:srgbClr val="7030A0"/>
                </a:solidFill>
                <a:latin typeface="FreeSerifItalic"/>
              </a:rPr>
              <a:t>human panel for sensory profile analyses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. </a:t>
            </a:r>
          </a:p>
          <a:p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Although some of the risks were identified, </a:t>
            </a:r>
            <a:r>
              <a:rPr lang="en-US" b="1" i="0" u="none" strike="noStrike" baseline="0" dirty="0">
                <a:solidFill>
                  <a:srgbClr val="C00000"/>
                </a:solidFill>
                <a:latin typeface="FreeSerifItalic"/>
              </a:rPr>
              <a:t>some contingency plans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 are not compelling enough.</a:t>
            </a:r>
          </a:p>
          <a:p>
            <a:r>
              <a:rPr lang="en-US" b="0" i="1" u="none" strike="noStrike" baseline="0" dirty="0">
                <a:solidFill>
                  <a:srgbClr val="000000"/>
                </a:solidFill>
                <a:latin typeface="FreeSerifItalic"/>
              </a:rPr>
              <a:t>The contingency plan for risk 3 in relation to the selection of suitable LAB strains is not clearly elaborated. </a:t>
            </a:r>
          </a:p>
          <a:p>
            <a:pPr algn="just"/>
            <a:r>
              <a:rPr lang="en-US" b="0" i="1" u="none" strike="noStrike" baseline="0" dirty="0">
                <a:solidFill>
                  <a:srgbClr val="000000"/>
                </a:solidFill>
                <a:latin typeface="FreeSerifItalic"/>
              </a:rPr>
              <a:t>Also, the risk associated with unsuccessful screening of the endogenous bacteria simultaneously with the added LAB starter culture is not sufficiently convincing. </a:t>
            </a:r>
          </a:p>
          <a:p>
            <a:r>
              <a:rPr lang="en-US" b="1" i="0" u="none" strike="noStrike" baseline="0" dirty="0">
                <a:solidFill>
                  <a:srgbClr val="66952E"/>
                </a:solidFill>
                <a:latin typeface="FreeSerifItalic"/>
              </a:rPr>
              <a:t>The timing 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of the </a:t>
            </a:r>
            <a:r>
              <a:rPr lang="en-US" b="1" i="0" u="none" strike="noStrike" baseline="0" dirty="0">
                <a:solidFill>
                  <a:srgbClr val="C00000"/>
                </a:solidFill>
                <a:latin typeface="FreeSerifItalic"/>
              </a:rPr>
              <a:t>WPs</a:t>
            </a:r>
            <a:r>
              <a:rPr lang="en-US" b="0" i="0" u="none" strike="noStrike" baseline="0" dirty="0">
                <a:solidFill>
                  <a:srgbClr val="000000"/>
                </a:solidFill>
                <a:latin typeface="FreeSerifItalic"/>
              </a:rPr>
              <a:t> is not appropriately elaborated.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E7B98E-DCC5-4D1D-8775-FBDF14F912C2}"/>
              </a:ext>
            </a:extLst>
          </p:cNvPr>
          <p:cNvSpPr txBox="1"/>
          <p:nvPr/>
        </p:nvSpPr>
        <p:spPr>
          <a:xfrm>
            <a:off x="672747" y="3616208"/>
            <a:ext cx="5486227" cy="1938992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700" b="1" i="0" u="none" strike="noStrike" kern="1200" cap="none" spc="0" normalizeH="0" baseline="0" noProof="0" dirty="0">
                <a:ln>
                  <a:noFill/>
                </a:ln>
                <a:solidFill>
                  <a:srgbClr val="555554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2 -Impact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eeSerifItalic"/>
              <a:ea typeface="+mn-ea"/>
              <a:cs typeface="+mn-c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The magnitude of the economic impact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of the proposal is limited as the foreseen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fermented product with increased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glucosinolates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may prove to be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non sensory acceptable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eeSerifItalic"/>
                <a:ea typeface="+mn-ea"/>
                <a:cs typeface="+mn-cs"/>
              </a:rPr>
              <a:t>by consumers.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eSerifBold"/>
                <a:ea typeface="+mn-ea"/>
                <a:cs typeface="+mn-cs"/>
              </a:rPr>
              <a:t>Criterion </a:t>
            </a:r>
            <a:endParaRPr lang="it-IT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DF55C0-A01E-45B2-B9A9-399021C348E7}"/>
              </a:ext>
            </a:extLst>
          </p:cNvPr>
          <p:cNvSpPr txBox="1"/>
          <p:nvPr/>
        </p:nvSpPr>
        <p:spPr>
          <a:xfrm>
            <a:off x="562880" y="2782377"/>
            <a:ext cx="61144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</a:rPr>
              <a:t>Figure 5</a:t>
            </a:r>
            <a:r>
              <a:rPr lang="en-US" sz="1400" dirty="0">
                <a:solidFill>
                  <a:srgbClr val="000000"/>
                </a:solidFill>
              </a:rPr>
              <a:t>: Reviewer Comments Highlighting the Weaknesses of the Proposal (Criterion 1 – Excellence).</a:t>
            </a:r>
            <a:endParaRPr lang="it-IT" sz="14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A9772-229B-4E1A-93A7-EF7258D62337}"/>
              </a:ext>
            </a:extLst>
          </p:cNvPr>
          <p:cNvSpPr txBox="1"/>
          <p:nvPr/>
        </p:nvSpPr>
        <p:spPr>
          <a:xfrm>
            <a:off x="683460" y="5583782"/>
            <a:ext cx="61144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Figure 6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Reviewer Comments Highlighting the Weaknesses of the Proposal (Criterion 2 – </a:t>
            </a:r>
            <a:r>
              <a:rPr lang="en-US" sz="1400" dirty="0">
                <a:solidFill>
                  <a:srgbClr val="000000"/>
                </a:solidFill>
                <a:latin typeface="Arial"/>
              </a:rPr>
              <a:t>Impact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).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3EE64-78C5-4C63-989F-80A96C76B94A}"/>
              </a:ext>
            </a:extLst>
          </p:cNvPr>
          <p:cNvSpPr txBox="1"/>
          <p:nvPr/>
        </p:nvSpPr>
        <p:spPr>
          <a:xfrm>
            <a:off x="6321670" y="6189046"/>
            <a:ext cx="61144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Figure </a:t>
            </a:r>
            <a:r>
              <a:rPr lang="en-US" sz="1400" b="1" dirty="0">
                <a:solidFill>
                  <a:srgbClr val="000000"/>
                </a:solidFill>
                <a:latin typeface="Arial"/>
              </a:rPr>
              <a:t>7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Reviewer Comments Highlighting the Weaknesses of the Proposal (Criterion 3 – </a:t>
            </a:r>
            <a:r>
              <a:rPr lang="en-US" sz="1400" dirty="0">
                <a:solidFill>
                  <a:srgbClr val="000000"/>
                </a:solidFill>
                <a:latin typeface="Arial"/>
              </a:rPr>
              <a:t>Implementation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).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062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41713A-733B-496A-B412-DE3F4E631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18" y="284443"/>
            <a:ext cx="6641473" cy="1183872"/>
          </a:xfrm>
        </p:spPr>
        <p:txBody>
          <a:bodyPr/>
          <a:lstStyle/>
          <a:p>
            <a:r>
              <a:rPr lang="en-US" dirty="0">
                <a:solidFill>
                  <a:srgbClr val="242424"/>
                </a:solidFill>
              </a:rPr>
              <a:t>Turning the Proposal Into a Real 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928500-B5C7-4557-8553-C75F82CD2412}"/>
              </a:ext>
            </a:extLst>
          </p:cNvPr>
          <p:cNvSpPr txBox="1"/>
          <p:nvPr/>
        </p:nvSpPr>
        <p:spPr>
          <a:xfrm>
            <a:off x="723643" y="2117120"/>
            <a:ext cx="6846533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What I gained from this experience?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🌱 </a:t>
            </a:r>
            <a:r>
              <a:rPr lang="en-US" b="1" dirty="0">
                <a:solidFill>
                  <a:srgbClr val="000000"/>
                </a:solidFill>
              </a:rPr>
              <a:t>Personal and professional growth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0000"/>
                </a:solidFill>
              </a:rPr>
              <a:t>A </a:t>
            </a:r>
            <a:r>
              <a:rPr lang="en-US" dirty="0">
                <a:solidFill>
                  <a:srgbClr val="C00000"/>
                </a:solidFill>
              </a:rPr>
              <a:t>valuable</a:t>
            </a:r>
            <a:r>
              <a:rPr lang="en-US" dirty="0">
                <a:solidFill>
                  <a:srgbClr val="000000"/>
                </a:solidFill>
              </a:rPr>
              <a:t> and enriching </a:t>
            </a:r>
            <a:r>
              <a:rPr lang="en-US" dirty="0">
                <a:solidFill>
                  <a:srgbClr val="7030A0"/>
                </a:solidFill>
              </a:rPr>
              <a:t>experience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  <a:p>
            <a:endParaRPr lang="en-US" sz="1100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🌍 </a:t>
            </a:r>
            <a:r>
              <a:rPr lang="en-US" b="1" dirty="0">
                <a:solidFill>
                  <a:srgbClr val="000000"/>
                </a:solidFill>
              </a:rPr>
              <a:t>Networking</a:t>
            </a:r>
            <a:r>
              <a:rPr lang="en-US" dirty="0">
                <a:solidFill>
                  <a:srgbClr val="000000"/>
                </a:solidFill>
              </a:rPr>
              <a:t>  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0000"/>
                </a:solidFill>
              </a:rPr>
              <a:t>Attended </a:t>
            </a:r>
            <a:r>
              <a:rPr lang="en-US" b="1" dirty="0">
                <a:solidFill>
                  <a:srgbClr val="0070C0"/>
                </a:solidFill>
              </a:rPr>
              <a:t>international conferences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  <a:p>
            <a:endParaRPr lang="it-IT" sz="1200" dirty="0">
              <a:solidFill>
                <a:srgbClr val="000000"/>
              </a:solidFill>
            </a:endParaRPr>
          </a:p>
          <a:p>
            <a:endParaRPr lang="it-IT" sz="1200" dirty="0">
              <a:solidFill>
                <a:srgbClr val="000000"/>
              </a:solidFill>
            </a:endParaRPr>
          </a:p>
          <a:p>
            <a:endParaRPr lang="it-IT" sz="1200" dirty="0">
              <a:solidFill>
                <a:srgbClr val="000000"/>
              </a:solidFill>
            </a:endParaRPr>
          </a:p>
          <a:p>
            <a:r>
              <a:rPr lang="en-US" dirty="0"/>
              <a:t>👩‍🏫 </a:t>
            </a:r>
            <a:r>
              <a:rPr lang="en-US" b="1" dirty="0">
                <a:solidFill>
                  <a:srgbClr val="000000"/>
                </a:solidFill>
              </a:rPr>
              <a:t>Mentoring and collaboration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00B050"/>
                </a:solidFill>
              </a:rPr>
              <a:t>Mentored students </a:t>
            </a:r>
            <a:r>
              <a:rPr lang="en-US" dirty="0">
                <a:solidFill>
                  <a:srgbClr val="000000"/>
                </a:solidFill>
              </a:rPr>
              <a:t>at the University of Udine. 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0000"/>
                </a:solidFill>
              </a:rPr>
              <a:t>Worked in a </a:t>
            </a:r>
            <a:r>
              <a:rPr lang="en-US" b="1" dirty="0">
                <a:solidFill>
                  <a:srgbClr val="7030A0"/>
                </a:solidFill>
              </a:rPr>
              <a:t>collaborative research environment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  <a:p>
            <a:endParaRPr lang="en-US" sz="1200" dirty="0">
              <a:solidFill>
                <a:srgbClr val="000000"/>
              </a:solidFill>
            </a:endParaRPr>
          </a:p>
          <a:p>
            <a:r>
              <a:rPr lang="en-US" b="1" dirty="0"/>
              <a:t>🏆 </a:t>
            </a:r>
            <a:r>
              <a:rPr lang="en-US" b="1" dirty="0">
                <a:solidFill>
                  <a:srgbClr val="000000"/>
                </a:solidFill>
              </a:rPr>
              <a:t>Research Output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0000"/>
                </a:solidFill>
              </a:rPr>
              <a:t>Published </a:t>
            </a:r>
            <a:r>
              <a:rPr lang="en-US" b="1" dirty="0">
                <a:solidFill>
                  <a:srgbClr val="C00000"/>
                </a:solidFill>
              </a:rPr>
              <a:t>high-impact research articles</a:t>
            </a:r>
            <a:r>
              <a:rPr lang="en-US" dirty="0">
                <a:solidFill>
                  <a:srgbClr val="000000"/>
                </a:solidFill>
              </a:rPr>
              <a:t>. </a:t>
            </a:r>
          </a:p>
          <a:p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1445E-0072-4A00-B061-EE44D35D72FD}"/>
              </a:ext>
            </a:extLst>
          </p:cNvPr>
          <p:cNvSpPr txBox="1"/>
          <p:nvPr/>
        </p:nvSpPr>
        <p:spPr>
          <a:xfrm>
            <a:off x="723643" y="1467897"/>
            <a:ext cx="609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 err="1"/>
              <a:t>ByNewBioactive</a:t>
            </a:r>
            <a:r>
              <a:rPr lang="en-US" i="1" dirty="0"/>
              <a:t> was not just a project. It was a key step in my career development.</a:t>
            </a:r>
            <a:endParaRPr lang="it-IT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31B79E-1F50-49E0-B793-AC693214C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900" y="2176834"/>
            <a:ext cx="4085850" cy="22310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E20171-FF7B-4CA0-B853-8856AB251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237" y="153401"/>
            <a:ext cx="3943773" cy="19822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E407CF-816B-4993-912C-CD2A8E82A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3900" y="4449064"/>
            <a:ext cx="4014370" cy="21568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41B614C-5F91-49F6-AADB-1ABD17C864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209" y="2769236"/>
            <a:ext cx="2580503" cy="19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41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34849B"/>
      </a:dk1>
      <a:lt1>
        <a:srgbClr val="FFFFFF"/>
      </a:lt1>
      <a:dk2>
        <a:srgbClr val="66952E"/>
      </a:dk2>
      <a:lt2>
        <a:srgbClr val="FFFFFF"/>
      </a:lt2>
      <a:accent1>
        <a:srgbClr val="555554"/>
      </a:accent1>
      <a:accent2>
        <a:srgbClr val="F1D379"/>
      </a:accent2>
      <a:accent3>
        <a:srgbClr val="BBD487"/>
      </a:accent3>
      <a:accent4>
        <a:srgbClr val="D5CB85"/>
      </a:accent4>
      <a:accent5>
        <a:srgbClr val="ACCFD8"/>
      </a:accent5>
      <a:accent6>
        <a:srgbClr val="E1F0D8"/>
      </a:accent6>
      <a:hlink>
        <a:srgbClr val="6AC7BE"/>
      </a:hlink>
      <a:folHlink>
        <a:srgbClr val="816038"/>
      </a:folHlink>
    </a:clrScheme>
    <a:fontScheme name="KRPAN_fon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742EF911003D042BFC3561DC36257A4" ma:contentTypeVersion="0" ma:contentTypeDescription="Ustvari nov dokument." ma:contentTypeScope="" ma:versionID="f84125d8883165a5d949a803799e7bd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bc75116dd7c71a50cbc6f7894763ab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2896F6-B4EA-401D-9FCE-D8B13395CB9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5D1F210-6561-40C5-A14B-434509539F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92607DE-6FC8-4B1F-B8B8-2784387EF3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2507</TotalTime>
  <Words>1314</Words>
  <Application>Microsoft Office PowerPoint</Application>
  <PresentationFormat>Widescreen</PresentationFormat>
  <Paragraphs>134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Unicode MS</vt:lpstr>
      <vt:lpstr>Calibri</vt:lpstr>
      <vt:lpstr>Calibri Light</vt:lpstr>
      <vt:lpstr>FreeSerif</vt:lpstr>
      <vt:lpstr>FreeSerifBold</vt:lpstr>
      <vt:lpstr>FreeSerifItalic</vt:lpstr>
      <vt:lpstr>Office Theme</vt:lpstr>
      <vt:lpstr>MSCA Proposal Writing, Evaluation, and Project Implementation: A Personal Perspective from the ByNewBioactive Project</vt:lpstr>
      <vt:lpstr>Agenda</vt:lpstr>
      <vt:lpstr>My Path to MSCA: The ByNewBioactive Story</vt:lpstr>
      <vt:lpstr>Building the Proposal: What Really Matters </vt:lpstr>
      <vt:lpstr>Inside the Evaluation Process  Strengths of my proposal</vt:lpstr>
      <vt:lpstr>Inside the Evaluation Process  Strengths of my proposal</vt:lpstr>
      <vt:lpstr>Inside the Evaluation Process  Strengths of my proposal</vt:lpstr>
      <vt:lpstr>Inside the Evaluation Process Identified weaknesses</vt:lpstr>
      <vt:lpstr>Turning the Proposal Into a Real Project</vt:lpstr>
      <vt:lpstr>Lessons Learned (What I Wish I Knew)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Strokovna podpora prijavam na razpise ERC na Institutu “Jožef Stefan”</dc:title>
  <dc:creator>Microsoft Office User</dc:creator>
  <cp:lastModifiedBy>Ana</cp:lastModifiedBy>
  <cp:revision>97</cp:revision>
  <dcterms:created xsi:type="dcterms:W3CDTF">2023-05-25T08:28:33Z</dcterms:created>
  <dcterms:modified xsi:type="dcterms:W3CDTF">2026-04-22T13:31:38Z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0x010100F742EF911003D042BFC3561DC36257A4</vt:lpwstr>
  </property>
</Properties>
</file>